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14"/>
  </p:notesMasterIdLst>
  <p:handoutMasterIdLst>
    <p:handoutMasterId r:id="rId15"/>
  </p:handoutMasterIdLst>
  <p:sldIdLst>
    <p:sldId id="269" r:id="rId6"/>
    <p:sldId id="279" r:id="rId7"/>
    <p:sldId id="286" r:id="rId8"/>
    <p:sldId id="287" r:id="rId9"/>
    <p:sldId id="289" r:id="rId10"/>
    <p:sldId id="284" r:id="rId11"/>
    <p:sldId id="288" r:id="rId12"/>
    <p:sldId id="28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autoAdjust="0"/>
    <p:restoredTop sz="92381" autoAdjust="0"/>
  </p:normalViewPr>
  <p:slideViewPr>
    <p:cSldViewPr snapToGrid="0" snapToObjects="1">
      <p:cViewPr varScale="1">
        <p:scale>
          <a:sx n="115" d="100"/>
          <a:sy n="115" d="100"/>
        </p:scale>
        <p:origin x="216" y="2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8/31/20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8/31/20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6">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7">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geospatial/OGC-ISG-Sprint-Sep-2020/blob/master/Kickoff/agenda.ado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opengeospatial/OGC-ISG-Sprint-Sep-2020/tree/master/Kicko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ogc.org/ogc/policies/conduct" TargetMode="External"/><Relationship Id="rId2" Type="http://schemas.openxmlformats.org/officeDocument/2006/relationships/hyperlink" Target="http://www.opengeospatial.org/ogc/polici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ortal.ogc.org/files/?artifact_id=94059#SprintScenario" TargetMode="External"/><Relationship Id="rId2" Type="http://schemas.openxmlformats.org/officeDocument/2006/relationships/hyperlink" Target="https://portal.ogc.org/files/?artifact_id=94059#Table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322861"/>
            <a:ext cx="6217708" cy="2653932"/>
          </a:xfrm>
          <a:prstGeom prst="rect">
            <a:avLst/>
          </a:prstGeom>
          <a:noFill/>
        </p:spPr>
        <p:txBody>
          <a:bodyPr wrap="square" rtlCol="0">
            <a:spAutoFit/>
          </a:bodyPr>
          <a:lstStyle/>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OGC ISG Sprint Kickoff</a:t>
            </a:r>
            <a:b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b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Introduction, Goals, Admin</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 </a:t>
            </a:r>
          </a:p>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Dr. Scott Serich, Leonard Daly</a:t>
            </a:r>
          </a:p>
          <a:p>
            <a:pPr>
              <a:lnSpc>
                <a:spcPts val="4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September 1, 2020</a:t>
            </a:r>
          </a:p>
        </p:txBody>
      </p:sp>
    </p:spTree>
    <p:extLst>
      <p:ext uri="{BB962C8B-B14F-4D97-AF65-F5344CB8AC3E}">
        <p14:creationId xmlns:p14="http://schemas.microsoft.com/office/powerpoint/2010/main" val="178068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 can be found in the GitHub repository at </a:t>
            </a:r>
            <a:r>
              <a:rPr lang="en-US" dirty="0">
                <a:hlinkClick r:id="rId2"/>
              </a:rPr>
              <a:t>https://github.com/opengeospatial/OGC-ISG-Sprint-Sep-2020/blob/master/Kickoff/agenda.adoc</a:t>
            </a:r>
            <a:r>
              <a:rPr lang="en-US" dirty="0"/>
              <a:t> .</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2</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Kickoff Agenda</a:t>
            </a:r>
          </a:p>
        </p:txBody>
      </p:sp>
    </p:spTree>
    <p:extLst>
      <p:ext uri="{BB962C8B-B14F-4D97-AF65-F5344CB8AC3E}">
        <p14:creationId xmlns:p14="http://schemas.microsoft.com/office/powerpoint/2010/main" val="235508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Participants please upload a copy of your presentation to your organization’s folder in the GitHub repo at </a:t>
            </a:r>
            <a:r>
              <a:rPr lang="en-US" dirty="0">
                <a:hlinkClick r:id="rId2"/>
              </a:rPr>
              <a:t>https://github.com/opengeospatial/OGC-ISG-Sprint-Sep-2020/tree/master/Kickoff</a:t>
            </a:r>
            <a:r>
              <a:rPr lang="en-US" dirty="0"/>
              <a:t> . </a:t>
            </a:r>
          </a:p>
          <a:p>
            <a:pPr marL="0">
              <a:lnSpc>
                <a:spcPct val="110000"/>
              </a:lnSpc>
            </a:pPr>
            <a:r>
              <a:rPr lang="en-US" dirty="0"/>
              <a:t>Please activate cameras for a group screenshot (if permitted).</a:t>
            </a:r>
          </a:p>
          <a:p>
            <a:pPr marL="457200" lvl="1">
              <a:lnSpc>
                <a:spcPct val="110000"/>
              </a:lnSpc>
            </a:pPr>
            <a:r>
              <a:rPr lang="en-US" dirty="0"/>
              <a:t>…else post a photo in your repo folder.</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3</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Welcome and Screenshot</a:t>
            </a:r>
          </a:p>
        </p:txBody>
      </p:sp>
    </p:spTree>
    <p:extLst>
      <p:ext uri="{BB962C8B-B14F-4D97-AF65-F5344CB8AC3E}">
        <p14:creationId xmlns:p14="http://schemas.microsoft.com/office/powerpoint/2010/main" val="318520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162838"/>
            <a:ext cx="11466007" cy="5248848"/>
          </a:xfrm>
        </p:spPr>
        <p:txBody>
          <a:bodyPr>
            <a:normAutofit fontScale="62500" lnSpcReduction="20000"/>
          </a:bodyPr>
          <a:lstStyle/>
          <a:p>
            <a:pPr marL="0">
              <a:lnSpc>
                <a:spcPct val="110000"/>
              </a:lnSpc>
            </a:pPr>
            <a:r>
              <a:rPr lang="en-US" dirty="0"/>
              <a:t>This initiative will be conducted within the policy framework [</a:t>
            </a:r>
            <a:r>
              <a:rPr lang="en-US" dirty="0">
                <a:hlinkClick r:id="rId2"/>
              </a:rPr>
              <a:t>http://www.opengeospatial.org/ogc/policies</a:t>
            </a:r>
            <a:r>
              <a:rPr lang="en-US" dirty="0"/>
              <a:t>] of OGC’s Bylaws and Intellectual Property Rights Policy ("IPR Policy"), as agreed to in the Participant’s Membership Agreement, and in accordance with the OGC Innovation Program Policies and Procedures and the OGC Principles of Conduct [</a:t>
            </a:r>
            <a:r>
              <a:rPr lang="en-US" dirty="0">
                <a:hlinkClick r:id="rId3"/>
              </a:rPr>
              <a:t>https://www.ogc.org/ogc/policies/conduct</a:t>
            </a:r>
            <a:r>
              <a:rPr lang="en-US" dirty="0"/>
              <a:t>], the latter governing all related personal and public interactions.</a:t>
            </a:r>
          </a:p>
          <a:p>
            <a:pPr marL="0">
              <a:lnSpc>
                <a:spcPct val="110000"/>
              </a:lnSpc>
            </a:pPr>
            <a:r>
              <a:rPr lang="en-US" b="1" dirty="0"/>
              <a:t>Patent Call</a:t>
            </a:r>
            <a:r>
              <a:rPr lang="en-US" dirty="0"/>
              <a:t>: Participant agrees to notify OGC staff if it is aware of any claims under any issued patents (or patent applications) which would likely impact an implementation of the specification or other work product which is the subject of the initiative. Participant need not be the inventor of such patent (or patent application) in order to provide notice, nor will Participant be held responsible for expressing a belief which turns out to be inaccurate. Specific requirements are described under the "Necessary Claims" clause of the IPR Policy.</a:t>
            </a:r>
          </a:p>
          <a:p>
            <a:pPr marL="0">
              <a:lnSpc>
                <a:spcPct val="110000"/>
              </a:lnSpc>
            </a:pPr>
            <a:r>
              <a:rPr lang="en-US" dirty="0"/>
              <a:t>Participant agrees to refrain from making any public representations that draft Sprint Report (SR) content has been endorsed by OGC before the SR has been approved in an OGC Technical Committee (TC) vote.</a:t>
            </a:r>
          </a:p>
          <a:p>
            <a:pPr marL="0">
              <a:lnSpc>
                <a:spcPct val="110000"/>
              </a:lnSpc>
            </a:pPr>
            <a:r>
              <a:rPr lang="en-US" dirty="0"/>
              <a:t>Participant agrees to coordinate with OGC and other initiative participants to ensure a shared understanding of required and optional (“stretch goals”) activities and deliverables throughout initiative execution.</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normAutofit/>
          </a:bodyPr>
          <a:lstStyle/>
          <a:p>
            <a:r>
              <a:rPr lang="en-US" dirty="0"/>
              <a:t>Policy Framework &amp; Participant Code of Conduct</a:t>
            </a:r>
          </a:p>
        </p:txBody>
      </p:sp>
    </p:spTree>
    <p:extLst>
      <p:ext uri="{BB962C8B-B14F-4D97-AF65-F5344CB8AC3E}">
        <p14:creationId xmlns:p14="http://schemas.microsoft.com/office/powerpoint/2010/main" val="408798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5</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Susan Raymie: SOCOM Sponsor Remarks</a:t>
            </a:r>
          </a:p>
        </p:txBody>
      </p:sp>
    </p:spTree>
    <p:extLst>
      <p:ext uri="{BB962C8B-B14F-4D97-AF65-F5344CB8AC3E}">
        <p14:creationId xmlns:p14="http://schemas.microsoft.com/office/powerpoint/2010/main" val="394024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097521"/>
            <a:ext cx="11324493" cy="5382885"/>
          </a:xfrm>
        </p:spPr>
        <p:txBody>
          <a:bodyPr>
            <a:normAutofit fontScale="85000" lnSpcReduction="10000"/>
          </a:bodyPr>
          <a:lstStyle/>
          <a:p>
            <a:pPr marL="0">
              <a:lnSpc>
                <a:spcPct val="110000"/>
              </a:lnSpc>
            </a:pPr>
            <a:r>
              <a:rPr lang="en-US" b="1" dirty="0"/>
              <a:t>Goal</a:t>
            </a:r>
            <a:r>
              <a:rPr lang="en-US" dirty="0"/>
              <a:t>: advance the use of relevant OGC and Khronos standards through practical testing of the </a:t>
            </a:r>
            <a:r>
              <a:rPr lang="en-US" i="1" dirty="0"/>
              <a:t>GeoVolumes draft spec</a:t>
            </a:r>
            <a:r>
              <a:rPr lang="en-US" dirty="0"/>
              <a:t>.</a:t>
            </a:r>
          </a:p>
          <a:p>
            <a:pPr marL="457200" lvl="1">
              <a:lnSpc>
                <a:spcPct val="110000"/>
              </a:lnSpc>
            </a:pPr>
            <a:r>
              <a:rPr lang="en-US" dirty="0"/>
              <a:t>What did the Pilot test? Where is the draft spec?</a:t>
            </a:r>
          </a:p>
          <a:p>
            <a:pPr marL="914400" lvl="2">
              <a:lnSpc>
                <a:spcPct val="110000"/>
              </a:lnSpc>
            </a:pPr>
            <a:r>
              <a:rPr lang="en-US" dirty="0"/>
              <a:t>3 Pilot ERs (</a:t>
            </a:r>
            <a:r>
              <a:rPr lang="en-US" dirty="0">
                <a:hlinkClick r:id="rId2"/>
              </a:rPr>
              <a:t>https://portal.ogc.org/files/?artifact_id=94059#Table4</a:t>
            </a:r>
            <a:r>
              <a:rPr lang="en-US" dirty="0"/>
              <a:t>).</a:t>
            </a:r>
          </a:p>
          <a:p>
            <a:pPr marL="457200" lvl="1">
              <a:lnSpc>
                <a:spcPct val="110000"/>
              </a:lnSpc>
            </a:pPr>
            <a:r>
              <a:rPr lang="en-US" dirty="0"/>
              <a:t>Initial sprint scenarios at </a:t>
            </a:r>
            <a:r>
              <a:rPr lang="en-US" dirty="0">
                <a:hlinkClick r:id="rId3"/>
              </a:rPr>
              <a:t>https://portal.ogc.org/files/?artifact_id=94059#SprintScenario</a:t>
            </a:r>
            <a:r>
              <a:rPr lang="en-US" dirty="0"/>
              <a:t> .</a:t>
            </a:r>
          </a:p>
          <a:p>
            <a:pPr marL="0">
              <a:lnSpc>
                <a:spcPct val="110000"/>
              </a:lnSpc>
            </a:pPr>
            <a:r>
              <a:rPr lang="en-US" b="1" dirty="0"/>
              <a:t>Activities</a:t>
            </a:r>
            <a:r>
              <a:rPr lang="en-US" dirty="0"/>
              <a:t> (in addition to Kickoff).</a:t>
            </a:r>
          </a:p>
          <a:p>
            <a:pPr marL="457200" lvl="1">
              <a:lnSpc>
                <a:spcPct val="110000"/>
              </a:lnSpc>
            </a:pPr>
            <a:r>
              <a:rPr lang="en-US" dirty="0"/>
              <a:t>Sprint Week September 21-25.</a:t>
            </a:r>
          </a:p>
          <a:p>
            <a:pPr marL="457200" lvl="1">
              <a:lnSpc>
                <a:spcPct val="110000"/>
              </a:lnSpc>
            </a:pPr>
            <a:r>
              <a:rPr lang="en-US" dirty="0"/>
              <a:t>Document findings and recommendations in repo issues as you go, harvest later.</a:t>
            </a:r>
          </a:p>
          <a:p>
            <a:pPr marL="0">
              <a:lnSpc>
                <a:spcPct val="110000"/>
              </a:lnSpc>
            </a:pPr>
            <a:r>
              <a:rPr lang="en-US" b="1" dirty="0"/>
              <a:t>Deliverables</a:t>
            </a:r>
          </a:p>
          <a:p>
            <a:pPr marL="457200" lvl="1">
              <a:lnSpc>
                <a:spcPct val="110000"/>
              </a:lnSpc>
            </a:pPr>
            <a:r>
              <a:rPr lang="en-US" dirty="0"/>
              <a:t>Sprint Report inputs (which parts of the spec did you test, what outcomes, lessons-learned, future recommendations).</a:t>
            </a:r>
          </a:p>
          <a:p>
            <a:pPr marL="457200" lvl="1">
              <a:lnSpc>
                <a:spcPct val="110000"/>
              </a:lnSpc>
            </a:pPr>
            <a:r>
              <a:rPr lang="en-US" dirty="0"/>
              <a:t>At least one short video (~90 seconds).</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6</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Review of Goals, Activities, Deliverables</a:t>
            </a:r>
          </a:p>
        </p:txBody>
      </p:sp>
    </p:spTree>
    <p:extLst>
      <p:ext uri="{BB962C8B-B14F-4D97-AF65-F5344CB8AC3E}">
        <p14:creationId xmlns:p14="http://schemas.microsoft.com/office/powerpoint/2010/main" val="31161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7</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Leonard Daly: Resources and Tools</a:t>
            </a:r>
          </a:p>
        </p:txBody>
      </p:sp>
    </p:spTree>
    <p:extLst>
      <p:ext uri="{BB962C8B-B14F-4D97-AF65-F5344CB8AC3E}">
        <p14:creationId xmlns:p14="http://schemas.microsoft.com/office/powerpoint/2010/main" val="290195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B3BB7-3E5D-3E47-921E-9943C76F3222}"/>
              </a:ext>
            </a:extLst>
          </p:cNvPr>
          <p:cNvSpPr>
            <a:spLocks noGrp="1"/>
          </p:cNvSpPr>
          <p:nvPr>
            <p:ph type="sldNum" sz="quarter" idx="4"/>
          </p:nvPr>
        </p:nvSpPr>
        <p:spPr/>
        <p:txBody>
          <a:bodyPr/>
          <a:lstStyle/>
          <a:p>
            <a:fld id="{0F9F7EA0-3F56-4C7E-9B2D-3423B3AF0281}" type="slidenum">
              <a:rPr lang="en-US" smtClean="0"/>
              <a:pPr/>
              <a:t>8</a:t>
            </a:fld>
            <a:endParaRPr lang="en-US" dirty="0"/>
          </a:p>
        </p:txBody>
      </p:sp>
      <p:sp>
        <p:nvSpPr>
          <p:cNvPr id="4" name="Title 3">
            <a:extLst>
              <a:ext uri="{FF2B5EF4-FFF2-40B4-BE49-F238E27FC236}">
                <a16:creationId xmlns:a16="http://schemas.microsoft.com/office/drawing/2014/main" id="{C322B7E8-2941-DF49-802D-03CD1E7E8089}"/>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27161586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2991</TotalTime>
  <Words>536</Words>
  <Application>Microsoft Macintosh PowerPoint</Application>
  <PresentationFormat>Widescreen</PresentationFormat>
  <Paragraphs>40</Paragraphs>
  <Slides>8</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8</vt:i4>
      </vt:variant>
    </vt:vector>
  </HeadingPairs>
  <TitlesOfParts>
    <vt:vector size="17" baseType="lpstr">
      <vt:lpstr>Arial</vt:lpstr>
      <vt:lpstr>Calibri</vt:lpstr>
      <vt:lpstr>Lato</vt:lpstr>
      <vt:lpstr>Times New Roman</vt:lpstr>
      <vt:lpstr>1_Custom Design</vt:lpstr>
      <vt:lpstr>Title Slide</vt:lpstr>
      <vt:lpstr>What is OGC?</vt:lpstr>
      <vt:lpstr>What do our members value?</vt:lpstr>
      <vt:lpstr>Thank You</vt:lpstr>
      <vt:lpstr>PowerPoint Presentation</vt:lpstr>
      <vt:lpstr>Kickoff Agenda</vt:lpstr>
      <vt:lpstr>Welcome and Screenshot</vt:lpstr>
      <vt:lpstr>Policy Framework &amp; Participant Code of Conduct</vt:lpstr>
      <vt:lpstr>Susan Raymie: SOCOM Sponsor Remarks</vt:lpstr>
      <vt:lpstr>Review of Goals, Activities, Deliverables</vt:lpstr>
      <vt:lpstr>Leonard Daly: Resources and Tools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Scott Serich</cp:lastModifiedBy>
  <cp:revision>151</cp:revision>
  <dcterms:created xsi:type="dcterms:W3CDTF">2020-04-17T22:01:33Z</dcterms:created>
  <dcterms:modified xsi:type="dcterms:W3CDTF">2020-08-31T18:30:46Z</dcterms:modified>
</cp:coreProperties>
</file>